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63" r:id="rId6"/>
    <p:sldId id="264" r:id="rId7"/>
    <p:sldId id="267" r:id="rId8"/>
    <p:sldId id="26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3A8C067-CC20-C44C-B279-7C70D5C25C7B}" name="Sarah Bruce" initials="SB" userId="S::sarah.bruce1@aberdeenshire.gov.uk::d43c0a43-9520-4526-9ff0-3b97b93f23b7" providerId="AD"/>
  <p188:author id="{03B51CE7-DAD2-9897-5ED6-9B4E95A8D994}" name="Sharon Napier" initials="SN" userId="S::sharon.napier@aberdeenshire.gov.uk::6b2e5b5f-46ea-46f8-902b-79bbc8a9d24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52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1D15B-D955-6924-C4F8-8F239F33C6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CF2FB0-97F8-8B96-8EF1-2EF93F1F4E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D1751-0007-EFA6-1FF5-DC3F91AA6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CB0BA-7570-497D-B58E-451DF0BB3B2E}" type="datetimeFigureOut">
              <a:rPr lang="en-GB" smtClean="0"/>
              <a:t>09/10/2025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E0DDA-B32F-DBA0-D731-230607190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33791-8507-A52A-17A8-35A881F15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4EC0-C3A5-4D7B-9549-786A4C80C7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4342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9D1DB-8419-3677-995E-8071D9092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F0395-A077-33D2-ECFB-46BDC95D1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1E3CE-0538-571D-67A1-881504CE6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CB0BA-7570-497D-B58E-451DF0BB3B2E}" type="datetimeFigureOut">
              <a:rPr lang="en-GB" smtClean="0"/>
              <a:t>09/10/2025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F1600-A658-0D02-39D6-25060C7F9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CECB7-0488-464E-FD3D-75B970C3A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4EC0-C3A5-4D7B-9549-786A4C80C7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4544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2305A-024D-FCF5-4741-4728D05FB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1282DB-7953-7EAC-EBE9-9B599A84D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C9144-A1C8-E0AD-D8E8-94807449F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CB0BA-7570-497D-B58E-451DF0BB3B2E}" type="datetimeFigureOut">
              <a:rPr lang="en-GB" smtClean="0"/>
              <a:t>09/10/2025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76F82-353D-E1BB-0D3E-7EE880909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2CD041-43B5-28DF-7C8F-9E4A63EB1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4EC0-C3A5-4D7B-9549-786A4C80C7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6884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51A5C-F924-BF96-8679-866E352D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E5D3D-2207-9010-9248-661F1DBA42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A6B09D-3BCD-59F0-F56C-2D39A6E19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8F664A-6E5B-39DE-7BF0-80C86F87A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CB0BA-7570-497D-B58E-451DF0BB3B2E}" type="datetimeFigureOut">
              <a:rPr lang="en-GB" smtClean="0"/>
              <a:t>09/10/2025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8F25F4-3BAB-F19D-49E0-B9BBD50A0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0BB6CE-6F2E-8B1E-3114-AA3CFE479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4EC0-C3A5-4D7B-9549-786A4C80C7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5775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B7C58-0BF3-570B-07E6-BBABC6636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720D6B-D9D6-7A5F-141F-B1F42E248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471188-9A13-1728-C8CA-2C1BEDF274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93A827-8683-1540-A853-DD641E1ECA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412B14-67EF-2514-C64C-D4DCE5475A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508EBF-70E3-1D88-4389-D2342F49D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CB0BA-7570-497D-B58E-451DF0BB3B2E}" type="datetimeFigureOut">
              <a:rPr lang="en-GB" smtClean="0"/>
              <a:t>09/10/2025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A56E13-1789-7059-09B6-4E8533C86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419B54-C066-A176-D60E-5D7B664AE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4EC0-C3A5-4D7B-9549-786A4C80C7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5195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A7AEB-16E9-57EB-1431-A5AF5C072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28821E-80C0-65B4-763F-4FBE0C9F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CB0BA-7570-497D-B58E-451DF0BB3B2E}" type="datetimeFigureOut">
              <a:rPr lang="en-GB" smtClean="0"/>
              <a:t>09/10/2025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DD1EFD-60DD-9C88-B30E-CA24F0C44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5EE32-E020-C0E1-46BD-57F76E41A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4EC0-C3A5-4D7B-9549-786A4C80C7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6542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3F09EA-B640-3478-0865-2F5A0FEA5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CB0BA-7570-497D-B58E-451DF0BB3B2E}" type="datetimeFigureOut">
              <a:rPr lang="en-GB" smtClean="0"/>
              <a:t>09/10/2025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FF2F4A-B26F-7368-A240-C696B2365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CFE1D6-FA76-E55C-7673-28AB47BEE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4EC0-C3A5-4D7B-9549-786A4C80C7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98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945A3-43C7-4B96-5217-706FDF700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DAD97-DAD5-542A-2A4A-120CABD5D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DD27F-036B-0A13-45F6-775376135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36590C-29AE-49C2-87A1-327CB37A9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CB0BA-7570-497D-B58E-451DF0BB3B2E}" type="datetimeFigureOut">
              <a:rPr lang="en-GB" smtClean="0"/>
              <a:t>09/10/2025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55F1BC-ACB1-6AE9-37D3-0C02E005C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92EB1D-B375-9D42-3E4B-B67A218CA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4EC0-C3A5-4D7B-9549-786A4C80C7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6950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A1DF1-4DA5-54DE-77AB-89FEC9CE3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8C4D1-89C7-D104-D1FE-69E1A9B0D8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75F78-FACB-DC3D-B3AA-0BACD97590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502472-F0A8-EC78-0FA4-E5AF5310D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CB0BA-7570-497D-B58E-451DF0BB3B2E}" type="datetimeFigureOut">
              <a:rPr lang="en-GB" smtClean="0"/>
              <a:t>09/10/2025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65998D-B85D-67B5-712B-6BF5FB3A8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78E71C-504E-C98B-C612-32162B4B6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4EC0-C3A5-4D7B-9549-786A4C80C7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32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E8B64-9952-58BC-DBF3-4579BD177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C0DAF3-188D-C114-1727-316881A04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053DD-BC70-C81D-D12C-1C4B727D4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CB0BA-7570-497D-B58E-451DF0BB3B2E}" type="datetimeFigureOut">
              <a:rPr lang="en-GB" smtClean="0"/>
              <a:t>09/10/2025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7A1A5-1933-2802-CBF9-3DDA8244E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7A689-2F63-2CA1-951A-1A4D857F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4EC0-C3A5-4D7B-9549-786A4C80C7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4075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F3BD83-9343-E70B-6654-A7DADA1501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ACB1C0-2F06-4823-DB5D-267AC3260C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B935A-DAA5-E5D9-06BD-F49E54C2E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CB0BA-7570-497D-B58E-451DF0BB3B2E}" type="datetimeFigureOut">
              <a:rPr lang="en-GB" smtClean="0"/>
              <a:t>09/10/2025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5BC0F-FA3B-9775-5274-55378FE6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BDCAF-7773-7FC9-4863-E7ED8A8E1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4EC0-C3A5-4D7B-9549-786A4C80C7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076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392FC5-0147-12AA-12E9-C0E533976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C07440-43F9-EBDF-6FAF-629517398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99E67-EC25-E284-BFC5-D3853E45B3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ECB0BA-7570-497D-B58E-451DF0BB3B2E}" type="datetimeFigureOut">
              <a:rPr lang="en-GB" smtClean="0"/>
              <a:t>09/10/2025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854A5-D6EA-ACA3-DE6B-0AEC7C1296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C76C6-55EE-0A62-9A1B-D62A0924CB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4E4EC0-C3A5-4D7B-9549-786A4C80C7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63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berdeenshire.gov.uk/carersupport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berdeenshire.gov.uk/carersupport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hortbreaks@aberdeenshire.gov.uk" TargetMode="External"/><Relationship Id="rId5" Type="http://schemas.openxmlformats.org/officeDocument/2006/relationships/hyperlink" Target="https://www.aberdeenshire.gov.uk/shortbreaks-bureau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2DF65-990B-15F4-15C9-51FAD0D3A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85C01A5-15BD-ADF3-F5E4-8FE6B26D2D96}"/>
              </a:ext>
            </a:extLst>
          </p:cNvPr>
          <p:cNvGrpSpPr/>
          <p:nvPr/>
        </p:nvGrpSpPr>
        <p:grpSpPr>
          <a:xfrm>
            <a:off x="8317316" y="5777944"/>
            <a:ext cx="3271820" cy="1040756"/>
            <a:chOff x="8317316" y="5952646"/>
            <a:chExt cx="3271820" cy="1040756"/>
          </a:xfrm>
        </p:grpSpPr>
        <p:pic>
          <p:nvPicPr>
            <p:cNvPr id="5" name="Picture 4" descr="A blue and white logo&#10;&#10;Description automatically generated">
              <a:extLst>
                <a:ext uri="{FF2B5EF4-FFF2-40B4-BE49-F238E27FC236}">
                  <a16:creationId xmlns:a16="http://schemas.microsoft.com/office/drawing/2014/main" id="{8462B5A0-D4A6-BB1B-037A-94AB763CD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7316" y="5952646"/>
              <a:ext cx="1773811" cy="1040756"/>
            </a:xfrm>
            <a:prstGeom prst="rect">
              <a:avLst/>
            </a:prstGeom>
          </p:spPr>
        </p:pic>
        <p:pic>
          <p:nvPicPr>
            <p:cNvPr id="6" name="Picture 5" descr="A blue and white logo&#10;&#10;Description automatically generated">
              <a:extLst>
                <a:ext uri="{FF2B5EF4-FFF2-40B4-BE49-F238E27FC236}">
                  <a16:creationId xmlns:a16="http://schemas.microsoft.com/office/drawing/2014/main" id="{61678939-F8D9-6A9B-0751-1545301F9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2571" y="6086474"/>
              <a:ext cx="956565" cy="771423"/>
            </a:xfrm>
            <a:prstGeom prst="rect">
              <a:avLst/>
            </a:prstGeom>
          </p:spPr>
        </p:pic>
      </p:grpSp>
      <p:pic>
        <p:nvPicPr>
          <p:cNvPr id="4" name="Picture 3" descr="A blue circle with text&#10;&#10;Description automatically generated">
            <a:extLst>
              <a:ext uri="{FF2B5EF4-FFF2-40B4-BE49-F238E27FC236}">
                <a16:creationId xmlns:a16="http://schemas.microsoft.com/office/drawing/2014/main" id="{B4D25163-4B25-24C8-E3E4-CF256EE3B8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-47580"/>
            <a:ext cx="2638426" cy="147813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61519-7F77-7821-63FD-2E73D2E12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865" y="1526369"/>
            <a:ext cx="10839958" cy="337323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39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You An Unpaid Carer?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 carer is someone who provides support to someone who could not manage without their help. 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This may be due to physical or mental ill-health, frailty, disability, alcohol or drug dependency.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Caring can include shopping, domestic tasks, emotional assistance and personal care. 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 young carer is under 18 years old or 18 if still at school.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6EA3D5-A854-E1E8-A248-38A4CD50A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032" y="4941596"/>
            <a:ext cx="1612543" cy="16125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CA94147-31EE-C821-65B5-7A2789587264}"/>
              </a:ext>
            </a:extLst>
          </p:cNvPr>
          <p:cNvSpPr txBox="1"/>
          <p:nvPr/>
        </p:nvSpPr>
        <p:spPr>
          <a:xfrm>
            <a:off x="2457692" y="5005660"/>
            <a:ext cx="8796945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600" dirty="0">
                <a:latin typeface="Calibri" panose="020F0502020204030204" pitchFamily="34" charset="0"/>
                <a:cs typeface="Calibri" panose="020F0502020204030204" pitchFamily="34" charset="0"/>
              </a:rPr>
              <a:t>Support is available to those in a caring role. For more information visit </a:t>
            </a:r>
            <a:r>
              <a:rPr lang="en-GB" sz="2600" dirty="0">
                <a:latin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www.aberdeenshire.gov.uk/carersupport</a:t>
            </a:r>
            <a:br>
              <a:rPr lang="en-GB" sz="2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600" dirty="0">
                <a:latin typeface="Calibri" panose="020F0502020204030204" pitchFamily="34" charset="0"/>
                <a:cs typeface="Calibri" panose="020F0502020204030204" pitchFamily="34" charset="0"/>
              </a:rPr>
              <a:t>or scan the QR code.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4399936-E634-1654-010C-1646DEFA1A43}"/>
              </a:ext>
            </a:extLst>
          </p:cNvPr>
          <p:cNvSpPr txBox="1">
            <a:spLocks/>
          </p:cNvSpPr>
          <p:nvPr/>
        </p:nvSpPr>
        <p:spPr>
          <a:xfrm>
            <a:off x="76200" y="66674"/>
            <a:ext cx="12030075" cy="6715125"/>
          </a:xfrm>
          <a:prstGeom prst="rect">
            <a:avLst/>
          </a:prstGeom>
          <a:ln w="57150">
            <a:solidFill>
              <a:srgbClr val="0070C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br>
              <a:rPr lang="en-GB" sz="4267" b="1">
                <a:solidFill>
                  <a:srgbClr val="5B9BD5">
                    <a:lumMod val="75000"/>
                  </a:srgbClr>
                </a:solidFill>
              </a:rPr>
            </a:br>
            <a:endParaRPr lang="en-GB" sz="2667" dirty="0"/>
          </a:p>
        </p:txBody>
      </p:sp>
    </p:spTree>
    <p:extLst>
      <p:ext uri="{BB962C8B-B14F-4D97-AF65-F5344CB8AC3E}">
        <p14:creationId xmlns:p14="http://schemas.microsoft.com/office/powerpoint/2010/main" val="1945766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623C80-1DB1-8EE1-7B75-D925993E1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25"/>
            <a:ext cx="12258675" cy="685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455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BE108-BC08-E7F6-595C-2D8CD661D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and a child laughing&#10;&#10;Description automatically generated">
            <a:extLst>
              <a:ext uri="{FF2B5EF4-FFF2-40B4-BE49-F238E27FC236}">
                <a16:creationId xmlns:a16="http://schemas.microsoft.com/office/drawing/2014/main" id="{D12F83B9-BEDF-137B-B133-9CDA282F1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227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E464C-D367-58F6-B6D0-E069DE6AE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C5D39D-F8BC-68E9-4D0F-D837BD42148B}"/>
              </a:ext>
            </a:extLst>
          </p:cNvPr>
          <p:cNvGrpSpPr/>
          <p:nvPr/>
        </p:nvGrpSpPr>
        <p:grpSpPr>
          <a:xfrm>
            <a:off x="8377380" y="5762654"/>
            <a:ext cx="3202346" cy="1019145"/>
            <a:chOff x="8347970" y="5888669"/>
            <a:chExt cx="3202346" cy="1019145"/>
          </a:xfrm>
        </p:grpSpPr>
        <p:pic>
          <p:nvPicPr>
            <p:cNvPr id="6" name="Picture 5" descr="A blue and white logo&#10;&#10;Description automatically generated">
              <a:extLst>
                <a:ext uri="{FF2B5EF4-FFF2-40B4-BE49-F238E27FC236}">
                  <a16:creationId xmlns:a16="http://schemas.microsoft.com/office/drawing/2014/main" id="{78B1E445-6AE7-C58E-6E07-CDBB2D069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3615" y="6026394"/>
              <a:ext cx="936701" cy="755404"/>
            </a:xfrm>
            <a:prstGeom prst="rect">
              <a:avLst/>
            </a:prstGeom>
          </p:spPr>
        </p:pic>
        <p:pic>
          <p:nvPicPr>
            <p:cNvPr id="5" name="Picture 4" descr="A blue and white logo&#10;&#10;Description automatically generated">
              <a:extLst>
                <a:ext uri="{FF2B5EF4-FFF2-40B4-BE49-F238E27FC236}">
                  <a16:creationId xmlns:a16="http://schemas.microsoft.com/office/drawing/2014/main" id="{AC3C4F72-0BAA-2F0F-D216-EABBDB210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970" y="5888669"/>
              <a:ext cx="1736977" cy="1019145"/>
            </a:xfrm>
            <a:prstGeom prst="rect">
              <a:avLst/>
            </a:prstGeom>
          </p:spPr>
        </p:pic>
      </p:grpSp>
      <p:pic>
        <p:nvPicPr>
          <p:cNvPr id="4" name="Picture 3" descr="A blue circle with text&#10;&#10;Description automatically generated">
            <a:extLst>
              <a:ext uri="{FF2B5EF4-FFF2-40B4-BE49-F238E27FC236}">
                <a16:creationId xmlns:a16="http://schemas.microsoft.com/office/drawing/2014/main" id="{3D9E4FA8-0383-9A4B-FD5B-293253C72F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3" y="39357"/>
            <a:ext cx="2638426" cy="147813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D152732-5330-D32F-176E-4FC53F095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66674"/>
            <a:ext cx="12030075" cy="6715125"/>
          </a:xfrm>
          <a:ln w="57150">
            <a:solidFill>
              <a:srgbClr val="0070C0"/>
            </a:solidFill>
          </a:ln>
        </p:spPr>
        <p:txBody>
          <a:bodyPr/>
          <a:lstStyle/>
          <a:p>
            <a:pPr>
              <a:lnSpc>
                <a:spcPct val="100000"/>
              </a:lnSpc>
            </a:pPr>
            <a:br>
              <a:rPr lang="en-GB" sz="4267" b="1" dirty="0">
                <a:solidFill>
                  <a:srgbClr val="5B9BD5">
                    <a:lumMod val="75000"/>
                  </a:srgbClr>
                </a:solidFill>
              </a:rPr>
            </a:br>
            <a:endParaRPr lang="en-GB" sz="2667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E222B6-BE5A-026D-DD3F-F8DFA360589D}"/>
              </a:ext>
            </a:extLst>
          </p:cNvPr>
          <p:cNvSpPr txBox="1"/>
          <p:nvPr/>
        </p:nvSpPr>
        <p:spPr>
          <a:xfrm>
            <a:off x="606302" y="1411424"/>
            <a:ext cx="1076227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Aberdeenshire Unpaid Carers Information Pack</a:t>
            </a:r>
          </a:p>
          <a:p>
            <a:r>
              <a:rPr lang="en-GB" sz="2400" dirty="0">
                <a:latin typeface="Calibri" panose="020F0502020204030204"/>
              </a:rPr>
              <a:t>The pack contains information that unpaid carers in Aberdeenshire and professionals working with unpaid carers, told us they would find useful to have all in one place.</a:t>
            </a:r>
            <a:br>
              <a:rPr lang="en-GB" sz="24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</a:br>
            <a:br>
              <a:rPr lang="en-GB" sz="24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</a:br>
            <a:br>
              <a:rPr lang="en-GB" sz="18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</a:br>
            <a:br>
              <a:rPr lang="en-GB" sz="18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</a:br>
            <a:br>
              <a:rPr lang="en-GB" sz="18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</a:br>
            <a:br>
              <a:rPr lang="en-GB" sz="1800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</a:rPr>
            </a:br>
            <a:endParaRPr lang="en-GB" dirty="0"/>
          </a:p>
        </p:txBody>
      </p:sp>
      <p:sp>
        <p:nvSpPr>
          <p:cNvPr id="12" name="Wave 11">
            <a:extLst>
              <a:ext uri="{FF2B5EF4-FFF2-40B4-BE49-F238E27FC236}">
                <a16:creationId xmlns:a16="http://schemas.microsoft.com/office/drawing/2014/main" id="{76618EF6-5BFA-A8AB-4920-51D3ED210DFA}"/>
              </a:ext>
            </a:extLst>
          </p:cNvPr>
          <p:cNvSpPr/>
          <p:nvPr/>
        </p:nvSpPr>
        <p:spPr>
          <a:xfrm>
            <a:off x="1018364" y="2839449"/>
            <a:ext cx="1464824" cy="1478604"/>
          </a:xfrm>
          <a:prstGeom prst="wave">
            <a:avLst>
              <a:gd name="adj1" fmla="val 9868"/>
              <a:gd name="adj2" fmla="val 0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Local Support Services</a:t>
            </a:r>
          </a:p>
        </p:txBody>
      </p:sp>
      <p:sp>
        <p:nvSpPr>
          <p:cNvPr id="13" name="Wave 12">
            <a:extLst>
              <a:ext uri="{FF2B5EF4-FFF2-40B4-BE49-F238E27FC236}">
                <a16:creationId xmlns:a16="http://schemas.microsoft.com/office/drawing/2014/main" id="{45DE8859-6249-F23D-3230-0F7266D5AA5C}"/>
              </a:ext>
            </a:extLst>
          </p:cNvPr>
          <p:cNvSpPr/>
          <p:nvPr/>
        </p:nvSpPr>
        <p:spPr>
          <a:xfrm>
            <a:off x="3058743" y="3548092"/>
            <a:ext cx="1577498" cy="1219200"/>
          </a:xfrm>
          <a:prstGeom prst="wav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Financial Information</a:t>
            </a:r>
          </a:p>
        </p:txBody>
      </p:sp>
      <p:sp>
        <p:nvSpPr>
          <p:cNvPr id="14" name="Wave 13">
            <a:extLst>
              <a:ext uri="{FF2B5EF4-FFF2-40B4-BE49-F238E27FC236}">
                <a16:creationId xmlns:a16="http://schemas.microsoft.com/office/drawing/2014/main" id="{E39143F2-7170-F1DA-7F42-74EF7C710FE8}"/>
              </a:ext>
            </a:extLst>
          </p:cNvPr>
          <p:cNvSpPr/>
          <p:nvPr/>
        </p:nvSpPr>
        <p:spPr>
          <a:xfrm>
            <a:off x="5080473" y="3085882"/>
            <a:ext cx="1711256" cy="1232171"/>
          </a:xfrm>
          <a:prstGeom prst="wav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Concessions for Carers</a:t>
            </a:r>
          </a:p>
        </p:txBody>
      </p:sp>
      <p:sp>
        <p:nvSpPr>
          <p:cNvPr id="15" name="Wave 14">
            <a:extLst>
              <a:ext uri="{FF2B5EF4-FFF2-40B4-BE49-F238E27FC236}">
                <a16:creationId xmlns:a16="http://schemas.microsoft.com/office/drawing/2014/main" id="{22012783-B0A4-08FD-16E3-F2783C025E5F}"/>
              </a:ext>
            </a:extLst>
          </p:cNvPr>
          <p:cNvSpPr/>
          <p:nvPr/>
        </p:nvSpPr>
        <p:spPr>
          <a:xfrm>
            <a:off x="7252984" y="3418390"/>
            <a:ext cx="1361061" cy="1478605"/>
          </a:xfrm>
          <a:prstGeom prst="wave">
            <a:avLst>
              <a:gd name="adj1" fmla="val 9868"/>
              <a:gd name="adj2" fmla="val 953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Carers Support groups</a:t>
            </a:r>
          </a:p>
        </p:txBody>
      </p:sp>
      <p:sp>
        <p:nvSpPr>
          <p:cNvPr id="16" name="Wave 15">
            <a:extLst>
              <a:ext uri="{FF2B5EF4-FFF2-40B4-BE49-F238E27FC236}">
                <a16:creationId xmlns:a16="http://schemas.microsoft.com/office/drawing/2014/main" id="{1E72DD56-A183-6AC6-CA40-2E2454E8DFF7}"/>
              </a:ext>
            </a:extLst>
          </p:cNvPr>
          <p:cNvSpPr/>
          <p:nvPr/>
        </p:nvSpPr>
        <p:spPr>
          <a:xfrm>
            <a:off x="9187777" y="2795822"/>
            <a:ext cx="1581553" cy="1374844"/>
          </a:xfrm>
          <a:prstGeom prst="wave">
            <a:avLst>
              <a:gd name="adj1" fmla="val 9670"/>
              <a:gd name="adj2" fmla="val 0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Useful contacts for Carers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5926CA7-4A12-0D07-54E7-6A1D9DAA56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3512" y="4850705"/>
            <a:ext cx="1553349" cy="155334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73F5086-8E42-C18A-8FC0-77294FAF6013}"/>
              </a:ext>
            </a:extLst>
          </p:cNvPr>
          <p:cNvSpPr txBox="1"/>
          <p:nvPr/>
        </p:nvSpPr>
        <p:spPr>
          <a:xfrm>
            <a:off x="2415699" y="4943548"/>
            <a:ext cx="689514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600" dirty="0">
                <a:latin typeface="Calibri" panose="020F0502020204030204" pitchFamily="34" charset="0"/>
                <a:cs typeface="Calibri" panose="020F0502020204030204" pitchFamily="34" charset="0"/>
              </a:rPr>
              <a:t>To access the Information Pack, scan the QR code or visit </a:t>
            </a:r>
            <a:r>
              <a:rPr lang="en-GB" sz="26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www.aberdeenshire.gov.uk/carersupport</a:t>
            </a:r>
            <a:endParaRPr lang="en-GB"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087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E908B-FB93-C690-F973-AA723E44D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FADBE3D-F05B-B5AF-614F-B82850F4688C}"/>
              </a:ext>
            </a:extLst>
          </p:cNvPr>
          <p:cNvGrpSpPr/>
          <p:nvPr/>
        </p:nvGrpSpPr>
        <p:grpSpPr>
          <a:xfrm>
            <a:off x="8319093" y="5862240"/>
            <a:ext cx="3134970" cy="945838"/>
            <a:chOff x="8347969" y="5961976"/>
            <a:chExt cx="3134970" cy="945838"/>
          </a:xfrm>
        </p:grpSpPr>
        <p:pic>
          <p:nvPicPr>
            <p:cNvPr id="6" name="Picture 5" descr="A blue and white logo&#10;&#10;Description automatically generated">
              <a:extLst>
                <a:ext uri="{FF2B5EF4-FFF2-40B4-BE49-F238E27FC236}">
                  <a16:creationId xmlns:a16="http://schemas.microsoft.com/office/drawing/2014/main" id="{361DFB0A-5271-1709-F9FC-D7D16CEC7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3614" y="6080731"/>
              <a:ext cx="869325" cy="701068"/>
            </a:xfrm>
            <a:prstGeom prst="rect">
              <a:avLst/>
            </a:prstGeom>
          </p:spPr>
        </p:pic>
        <p:pic>
          <p:nvPicPr>
            <p:cNvPr id="5" name="Picture 4" descr="A blue and white logo&#10;&#10;Description automatically generated">
              <a:extLst>
                <a:ext uri="{FF2B5EF4-FFF2-40B4-BE49-F238E27FC236}">
                  <a16:creationId xmlns:a16="http://schemas.microsoft.com/office/drawing/2014/main" id="{AE055CE5-7DD8-090A-783F-2835CC744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969" y="5961976"/>
              <a:ext cx="1612037" cy="945838"/>
            </a:xfrm>
            <a:prstGeom prst="rect">
              <a:avLst/>
            </a:prstGeom>
          </p:spPr>
        </p:pic>
      </p:grpSp>
      <p:pic>
        <p:nvPicPr>
          <p:cNvPr id="4" name="Picture 3" descr="A blue circle with text&#10;&#10;Description automatically generated">
            <a:extLst>
              <a:ext uri="{FF2B5EF4-FFF2-40B4-BE49-F238E27FC236}">
                <a16:creationId xmlns:a16="http://schemas.microsoft.com/office/drawing/2014/main" id="{EBC295CF-F0B7-D962-321C-343CA6AC0F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8" y="56806"/>
            <a:ext cx="2448183" cy="13715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6B4EF72-A922-EF90-20ED-BA4FE33A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66674"/>
            <a:ext cx="12030075" cy="6715125"/>
          </a:xfrm>
          <a:ln w="57150">
            <a:solidFill>
              <a:srgbClr val="0070C0"/>
            </a:solidFill>
          </a:ln>
        </p:spPr>
        <p:txBody>
          <a:bodyPr/>
          <a:lstStyle/>
          <a:p>
            <a:pPr>
              <a:lnSpc>
                <a:spcPct val="100000"/>
              </a:lnSpc>
            </a:pPr>
            <a:br>
              <a:rPr lang="en-GB" sz="4267" b="1" dirty="0">
                <a:solidFill>
                  <a:srgbClr val="5B9BD5">
                    <a:lumMod val="75000"/>
                  </a:srgbClr>
                </a:solidFill>
              </a:rPr>
            </a:br>
            <a:endParaRPr lang="en-GB" sz="2667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5D35C6-DF15-E5BE-CEAF-28E0545C0B2E}"/>
              </a:ext>
            </a:extLst>
          </p:cNvPr>
          <p:cNvSpPr txBox="1"/>
          <p:nvPr/>
        </p:nvSpPr>
        <p:spPr>
          <a:xfrm>
            <a:off x="587561" y="1165122"/>
            <a:ext cx="51454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Short Breaks Bureau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D4D02416-381C-B303-2FE8-77619F29941E}"/>
              </a:ext>
            </a:extLst>
          </p:cNvPr>
          <p:cNvSpPr txBox="1">
            <a:spLocks/>
          </p:cNvSpPr>
          <p:nvPr/>
        </p:nvSpPr>
        <p:spPr>
          <a:xfrm>
            <a:off x="3160288" y="1879339"/>
            <a:ext cx="8626137" cy="26269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endParaRPr lang="en-GB" sz="2400" b="1" i="1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14D3AE-16E3-DFD5-8A99-190D882192E7}"/>
              </a:ext>
            </a:extLst>
          </p:cNvPr>
          <p:cNvSpPr txBox="1"/>
          <p:nvPr/>
        </p:nvSpPr>
        <p:spPr>
          <a:xfrm>
            <a:off x="2798678" y="1549968"/>
            <a:ext cx="9097495" cy="3339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GB" dirty="0"/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The Short Breaks Bureau helps carers and those they care for to access personalised short breaks. We provide practical advice and support for planning breaks which can be:</a:t>
            </a:r>
          </a:p>
          <a:p>
            <a:endParaRPr lang="en-GB" sz="300" dirty="0">
              <a:latin typeface="Calibri" panose="020F0502020204030204"/>
            </a:endParaRPr>
          </a:p>
          <a:p>
            <a:endParaRPr lang="en-GB" sz="200" dirty="0"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/>
              </a:rPr>
              <a:t>A few hours, overnight, or several weeks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00" dirty="0"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/>
              </a:rPr>
              <a:t>Taken together with the person they care for, separately, or in groups</a:t>
            </a:r>
          </a:p>
          <a:p>
            <a:endParaRPr lang="en-GB" sz="100" dirty="0"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/>
              </a:rPr>
              <a:t>In specialist facilities, adapted accommodation, or regular hotels or cottages</a:t>
            </a:r>
          </a:p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5EFA72-51A8-58D0-4E6B-8B743EA46434}"/>
              </a:ext>
            </a:extLst>
          </p:cNvPr>
          <p:cNvSpPr txBox="1"/>
          <p:nvPr/>
        </p:nvSpPr>
        <p:spPr>
          <a:xfrm>
            <a:off x="2688929" y="4942374"/>
            <a:ext cx="7922588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For more information scan the QR code or visit</a:t>
            </a:r>
          </a:p>
          <a:p>
            <a:pPr>
              <a:defRPr/>
            </a:pPr>
            <a:endParaRPr lang="en-GB" sz="300" u="sng" kern="100" dirty="0">
              <a:solidFill>
                <a:srgbClr val="467886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  <a:hlinkClick r:id="rId5"/>
            </a:endParaRPr>
          </a:p>
          <a:p>
            <a:pPr>
              <a:defRPr/>
            </a:pPr>
            <a:r>
              <a:rPr lang="en-GB" sz="2400" u="sng" kern="100" dirty="0">
                <a:solidFill>
                  <a:srgbClr val="467886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  <a:hlinkClick r:id="rId5"/>
              </a:rPr>
              <a:t>www.aberdeenshire.gov.uk/shortbreaks-bureau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GB" sz="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E-mail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shortbreaks@aberdeenshire.gov.uk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5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8F3DA96-355E-E853-CE65-4656CE78C0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498" y="4889344"/>
            <a:ext cx="1620998" cy="1620998"/>
          </a:xfrm>
          <a:prstGeom prst="rect">
            <a:avLst/>
          </a:prstGeom>
        </p:spPr>
      </p:pic>
      <p:pic>
        <p:nvPicPr>
          <p:cNvPr id="19" name="Picture 18" descr="A person and person walking on a sidewalk&#10;&#10;AI-generated content may be incorrect.">
            <a:extLst>
              <a:ext uri="{FF2B5EF4-FFF2-40B4-BE49-F238E27FC236}">
                <a16:creationId xmlns:a16="http://schemas.microsoft.com/office/drawing/2014/main" id="{0B04C97D-6EDF-9553-41DD-F8627C2B11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17" y="1821321"/>
            <a:ext cx="2088214" cy="291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727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ad37d4-eb2d-4b6e-8352-3888b29672f7">
      <Terms xmlns="http://schemas.microsoft.com/office/infopath/2007/PartnerControls"/>
    </lcf76f155ced4ddcb4097134ff3c332f>
    <TaxCatchAll xmlns="b286816e-519d-42c6-8f15-1a4235facbd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C02F7398D27A4CA3B481F22C6EB3AA" ma:contentTypeVersion="18" ma:contentTypeDescription="Create a new document." ma:contentTypeScope="" ma:versionID="c7634ef2fe66377cc0915fe74cc41bb8">
  <xsd:schema xmlns:xsd="http://www.w3.org/2001/XMLSchema" xmlns:xs="http://www.w3.org/2001/XMLSchema" xmlns:p="http://schemas.microsoft.com/office/2006/metadata/properties" xmlns:ns2="5dad37d4-eb2d-4b6e-8352-3888b29672f7" xmlns:ns3="a8dc56ea-129f-42b0-b65d-81030bf973a8" xmlns:ns4="b286816e-519d-42c6-8f15-1a4235facbd1" targetNamespace="http://schemas.microsoft.com/office/2006/metadata/properties" ma:root="true" ma:fieldsID="b63109d3b2170f8f87aec52cb8d4e62f" ns2:_="" ns3:_="" ns4:_="">
    <xsd:import namespace="5dad37d4-eb2d-4b6e-8352-3888b29672f7"/>
    <xsd:import namespace="a8dc56ea-129f-42b0-b65d-81030bf973a8"/>
    <xsd:import namespace="b286816e-519d-42c6-8f15-1a4235facb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ad37d4-eb2d-4b6e-8352-3888b29672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c9237bb-78b7-42cf-81ab-aa5abb9ec1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dc56ea-129f-42b0-b65d-81030bf973a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86816e-519d-42c6-8f15-1a4235facbd1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aeeb7910-460b-470a-ab6d-e2b9d48a19e1}" ma:internalName="TaxCatchAll" ma:showField="CatchAllData" ma:web="a8dc56ea-129f-42b0-b65d-81030bf973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4F43ED-B880-4CE3-825E-4E0AC98AFBBD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b286816e-519d-42c6-8f15-1a4235facbd1"/>
    <ds:schemaRef ds:uri="http://schemas.openxmlformats.org/package/2006/metadata/core-properties"/>
    <ds:schemaRef ds:uri="a8dc56ea-129f-42b0-b65d-81030bf973a8"/>
    <ds:schemaRef ds:uri="5dad37d4-eb2d-4b6e-8352-3888b29672f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C6D31A9-CCCE-4B33-B182-23CD92AA5F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F41C6E-E092-4892-B712-12CFE49865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ad37d4-eb2d-4b6e-8352-3888b29672f7"/>
    <ds:schemaRef ds:uri="a8dc56ea-129f-42b0-b65d-81030bf973a8"/>
    <ds:schemaRef ds:uri="b286816e-519d-42c6-8f15-1a4235facb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1097</TotalTime>
  <Words>275</Words>
  <Application>Microsoft Office PowerPoint</Application>
  <PresentationFormat>Widescreen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Bruce</dc:creator>
  <cp:lastModifiedBy>Sarah Bruce</cp:lastModifiedBy>
  <cp:revision>9</cp:revision>
  <dcterms:created xsi:type="dcterms:W3CDTF">2024-12-16T10:21:30Z</dcterms:created>
  <dcterms:modified xsi:type="dcterms:W3CDTF">2025-10-09T16:07:09Z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0x010100BCC02F7398D27A4CA3B481F22C6EB3AA</vt:lpwstr>
  </property>
  <property fmtid="{D5CDD505-2E9C-101B-9397-08002B2CF9AE}" pid="3" name="MediaServiceImageTags">
    <vt:lpwstr/>
  </property>
</Properties>
</file>